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87" r:id="rId3"/>
    <p:sldId id="315" r:id="rId4"/>
    <p:sldId id="316" r:id="rId5"/>
    <p:sldId id="317" r:id="rId6"/>
    <p:sldId id="318" r:id="rId7"/>
    <p:sldId id="314" r:id="rId8"/>
    <p:sldId id="281" r:id="rId9"/>
    <p:sldId id="291" r:id="rId10"/>
    <p:sldId id="319" r:id="rId11"/>
    <p:sldId id="296" r:id="rId12"/>
    <p:sldId id="288" r:id="rId13"/>
    <p:sldId id="283" r:id="rId14"/>
    <p:sldId id="311" r:id="rId15"/>
    <p:sldId id="297" r:id="rId16"/>
    <p:sldId id="286" r:id="rId17"/>
    <p:sldId id="284" r:id="rId18"/>
    <p:sldId id="321" r:id="rId19"/>
    <p:sldId id="320" r:id="rId20"/>
  </p:sldIdLst>
  <p:sldSz cx="9144000" cy="6858000" type="screen4x3"/>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38" autoAdjust="0"/>
  </p:normalViewPr>
  <p:slideViewPr>
    <p:cSldViewPr>
      <p:cViewPr varScale="1">
        <p:scale>
          <a:sx n="81" d="100"/>
          <a:sy n="81" d="100"/>
        </p:scale>
        <p:origin x="1498"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BA743895-7619-409B-8F23-1841F7E7020E}" type="datetimeFigureOut">
              <a:rPr lang="nl-NL" smtClean="0"/>
              <a:t>11-3-2021</a:t>
            </a:fld>
            <a:endParaRPr lang="nl-NL"/>
          </a:p>
        </p:txBody>
      </p:sp>
      <p:sp>
        <p:nvSpPr>
          <p:cNvPr id="4" name="Tijdelijke aanduiding voor voettekst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566FAC64-AE6D-47FE-9F82-63704C2D84C3}" type="slidenum">
              <a:rPr lang="nl-NL" smtClean="0"/>
              <a:t>‹nr.›</a:t>
            </a:fld>
            <a:endParaRPr lang="nl-NL"/>
          </a:p>
        </p:txBody>
      </p:sp>
    </p:spTree>
    <p:extLst>
      <p:ext uri="{BB962C8B-B14F-4D97-AF65-F5344CB8AC3E}">
        <p14:creationId xmlns:p14="http://schemas.microsoft.com/office/powerpoint/2010/main" val="55379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9250" cy="49641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8250" y="1"/>
            <a:ext cx="2889250" cy="496412"/>
          </a:xfrm>
          <a:prstGeom prst="rect">
            <a:avLst/>
          </a:prstGeom>
        </p:spPr>
        <p:txBody>
          <a:bodyPr vert="horz" lIns="91440" tIns="45720" rIns="91440" bIns="45720" rtlCol="0"/>
          <a:lstStyle>
            <a:lvl1pPr algn="r">
              <a:defRPr sz="1200"/>
            </a:lvl1pPr>
          </a:lstStyle>
          <a:p>
            <a:fld id="{3718EE87-0EFD-436B-8468-2D5B3D122E58}" type="datetimeFigureOut">
              <a:rPr lang="nl-NL" smtClean="0"/>
              <a:t>11-3-2021</a:t>
            </a:fld>
            <a:endParaRPr lang="nl-NL"/>
          </a:p>
        </p:txBody>
      </p:sp>
      <p:sp>
        <p:nvSpPr>
          <p:cNvPr id="4" name="Tijdelijke aanduiding voor dia-afbeelding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750" y="4715113"/>
            <a:ext cx="5335588" cy="4467706"/>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630"/>
            <a:ext cx="2889250" cy="4964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8250" y="9428630"/>
            <a:ext cx="2889250" cy="496411"/>
          </a:xfrm>
          <a:prstGeom prst="rect">
            <a:avLst/>
          </a:prstGeom>
        </p:spPr>
        <p:txBody>
          <a:bodyPr vert="horz" lIns="91440" tIns="45720" rIns="91440" bIns="45720" rtlCol="0" anchor="b"/>
          <a:lstStyle>
            <a:lvl1pPr algn="r">
              <a:defRPr sz="1200"/>
            </a:lvl1pPr>
          </a:lstStyle>
          <a:p>
            <a:fld id="{5A1C20EE-FFC7-4FA3-8B73-515F2360B9B8}" type="slidenum">
              <a:rPr lang="nl-NL" smtClean="0"/>
              <a:t>‹nr.›</a:t>
            </a:fld>
            <a:endParaRPr lang="nl-NL"/>
          </a:p>
        </p:txBody>
      </p:sp>
    </p:spTree>
    <p:extLst>
      <p:ext uri="{BB962C8B-B14F-4D97-AF65-F5344CB8AC3E}">
        <p14:creationId xmlns:p14="http://schemas.microsoft.com/office/powerpoint/2010/main" val="494725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A1C20EE-FFC7-4FA3-8B73-515F2360B9B8}" type="slidenum">
              <a:rPr lang="nl-NL" smtClean="0"/>
              <a:t>1</a:t>
            </a:fld>
            <a:endParaRPr lang="nl-NL"/>
          </a:p>
        </p:txBody>
      </p:sp>
    </p:spTree>
    <p:extLst>
      <p:ext uri="{BB962C8B-B14F-4D97-AF65-F5344CB8AC3E}">
        <p14:creationId xmlns:p14="http://schemas.microsoft.com/office/powerpoint/2010/main" val="1523455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Waarom MVO?</a:t>
            </a:r>
          </a:p>
          <a:p>
            <a:endParaRPr lang="nl-NL" dirty="0"/>
          </a:p>
          <a:p>
            <a:r>
              <a:rPr lang="nl-NL" sz="1100" dirty="0"/>
              <a:t>Bedrijven hebben verschillende redenen om zich met MVO bezig te houden. In de praktijk spelen altijd meerdere motieven een rol. We onderscheiden 3 hoofdmotieven:</a:t>
            </a:r>
          </a:p>
          <a:p>
            <a:r>
              <a:rPr lang="nl-NL" sz="1100" dirty="0"/>
              <a:t> </a:t>
            </a:r>
          </a:p>
          <a:p>
            <a:r>
              <a:rPr lang="nl-NL" sz="1100" dirty="0"/>
              <a:t>MVO omdat het loont </a:t>
            </a:r>
          </a:p>
          <a:p>
            <a:r>
              <a:rPr lang="nl-NL" sz="1100" dirty="0"/>
              <a:t>MVO draagt bij aan de financiële prestaties van bedrijven. Onder meer door de stijgende vraag naar duurzame producten en diensten, maar bijvoorbeeld ook omdat MVO de arbeidsproductiviteit verhoogt. In ons dossier MVO loont vindt u alle financiële voordelen van MVO op een rij.</a:t>
            </a:r>
          </a:p>
          <a:p>
            <a:r>
              <a:rPr lang="nl-NL" sz="1100" dirty="0"/>
              <a:t> </a:t>
            </a:r>
          </a:p>
          <a:p>
            <a:r>
              <a:rPr lang="nl-NL" sz="1100" dirty="0"/>
              <a:t>MVO omdat het moet </a:t>
            </a:r>
          </a:p>
          <a:p>
            <a:r>
              <a:rPr lang="nl-NL" sz="1100" dirty="0"/>
              <a:t>Soms worden bedrijven gedwongen om zich (meer) met MVO bezig te houden. Bijvoorbeeld door consumentenboycots, mediaschandalen, stakingen of ingrijpen van de overheid. Vaak houden ze zich dan niet aan de minimale maatschappelijke normen, waardoor ze hun ‘</a:t>
            </a:r>
            <a:r>
              <a:rPr lang="nl-NL" sz="1100" dirty="0" err="1"/>
              <a:t>license</a:t>
            </a:r>
            <a:r>
              <a:rPr lang="nl-NL" sz="1100" dirty="0"/>
              <a:t> </a:t>
            </a:r>
            <a:r>
              <a:rPr lang="nl-NL" sz="1100" dirty="0" err="1"/>
              <a:t>to</a:t>
            </a:r>
            <a:r>
              <a:rPr lang="nl-NL" sz="1100" dirty="0"/>
              <a:t> </a:t>
            </a:r>
            <a:r>
              <a:rPr lang="nl-NL" sz="1100" dirty="0" err="1"/>
              <a:t>operate</a:t>
            </a:r>
            <a:r>
              <a:rPr lang="nl-NL" sz="1100" dirty="0"/>
              <a:t>’ verliezen. Bedrijven die zich met MVO bezig houden krijgen minder te maken met zulke acties en boycots.</a:t>
            </a:r>
          </a:p>
          <a:p>
            <a:r>
              <a:rPr lang="nl-NL" sz="1100" dirty="0"/>
              <a:t> </a:t>
            </a:r>
          </a:p>
          <a:p>
            <a:r>
              <a:rPr lang="nl-NL" sz="1100" dirty="0"/>
              <a:t>MVO omdat het hoort </a:t>
            </a:r>
          </a:p>
          <a:p>
            <a:r>
              <a:rPr lang="nl-NL" sz="1100" dirty="0"/>
              <a:t>Niet alleen financiële overwegingen spelen een rol bij MVO. Veel bedrijven doen het omdat zij een steentje willen bijdragen aan de maatschappij en ze het milieu niet teveel willen belasten. Ze doen aan MVO omdat ze vinden dat het hoort. Bij sommige ondernemingen, zoals </a:t>
            </a:r>
            <a:r>
              <a:rPr lang="nl-NL" sz="1100" dirty="0" err="1"/>
              <a:t>Triodos</a:t>
            </a:r>
            <a:r>
              <a:rPr lang="nl-NL" sz="1100" dirty="0"/>
              <a:t> Bank en Ecostyle, liggen ethische motieven zelfs aan de basis van het bedrijf. Duurzaamheid vormt de kern van hun bedrijfsstrategie</a:t>
            </a:r>
            <a:r>
              <a:rPr lang="nl-NL" dirty="0"/>
              <a:t>.</a:t>
            </a:r>
          </a:p>
          <a:p>
            <a:endParaRPr lang="nl-NL" dirty="0"/>
          </a:p>
        </p:txBody>
      </p:sp>
      <p:sp>
        <p:nvSpPr>
          <p:cNvPr id="4" name="Tijdelijke aanduiding voor dianummer 3"/>
          <p:cNvSpPr>
            <a:spLocks noGrp="1"/>
          </p:cNvSpPr>
          <p:nvPr>
            <p:ph type="sldNum" sz="quarter" idx="10"/>
          </p:nvPr>
        </p:nvSpPr>
        <p:spPr/>
        <p:txBody>
          <a:bodyPr/>
          <a:lstStyle/>
          <a:p>
            <a:fld id="{75D5DC74-B6C5-453A-BA10-86CCB3BEEC70}" type="slidenum">
              <a:rPr lang="nl-NL" smtClean="0"/>
              <a:t>9</a:t>
            </a:fld>
            <a:endParaRPr lang="nl-NL"/>
          </a:p>
        </p:txBody>
      </p:sp>
    </p:spTree>
    <p:extLst>
      <p:ext uri="{BB962C8B-B14F-4D97-AF65-F5344CB8AC3E}">
        <p14:creationId xmlns:p14="http://schemas.microsoft.com/office/powerpoint/2010/main" val="3657093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88B96D6-23DC-42F7-9FF5-BC4024A1B23A}" type="datetime1">
              <a:rPr lang="nl-NL" smtClean="0"/>
              <a:t>11-3-2021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0FD45266-F890-4970-A83C-6C5D146B1C33}" type="datetime1">
              <a:rPr lang="nl-NL" smtClean="0"/>
              <a:t>11-3-2021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051720" y="1196752"/>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CD08EB-AD44-4151-9FD5-81212A6F9907}" type="datetime1">
              <a:rPr lang="nl-NL" smtClean="0"/>
              <a:t>11-3-2021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408E49E-63D4-4733-BA6A-346356CB46FE}" type="datetime1">
              <a:rPr lang="nl-NL" smtClean="0"/>
              <a:t>11-3-2021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FB11C57-4A85-4438-B9F3-8AB5696A2A7E}" type="datetime1">
              <a:rPr lang="nl-NL" smtClean="0"/>
              <a:t>11-3-2021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2CD3091-38EB-4999-A78D-45CD8CD3BC30}" type="datetime1">
              <a:rPr lang="nl-NL" smtClean="0"/>
              <a:t>11-3-2021</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9A70636-0A64-45ED-A0FD-74AABE82D857}" type="datetime1">
              <a:rPr lang="nl-NL" smtClean="0"/>
              <a:t>11-3-2021</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1152262-A4DB-4E6A-B188-D6117ED32057}" type="datetime1">
              <a:rPr lang="nl-NL" smtClean="0"/>
              <a:t>11-3-2021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F4CBB3-F458-4F3F-A9C5-FEE92DDE0966}" type="datetime1">
              <a:rPr lang="nl-NL" smtClean="0"/>
              <a:t>11-3-2021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A6EC532-6837-4A6E-8415-84D5D1D9830D}" type="datetime1">
              <a:rPr lang="nl-NL" smtClean="0"/>
              <a:t>11-3-2021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D31F9-A8C3-401F-83B7-60F2CD688380}" type="datetime1">
              <a:rPr lang="nl-NL" smtClean="0"/>
              <a:t>11-3-2021</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06-09-2016</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land-bouwverkeer.nl/remwe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88"/>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p:txBody>
          <a:bodyPr/>
          <a:lstStyle/>
          <a:p>
            <a:r>
              <a:rPr lang="nl-NL" dirty="0"/>
              <a:t>Remmen in landbouw</a:t>
            </a:r>
          </a:p>
        </p:txBody>
      </p:sp>
      <p:sp>
        <p:nvSpPr>
          <p:cNvPr id="3" name="Ondertitel 2"/>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424030018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83417D-681C-4E7B-A60D-3D4BE0E68D61}"/>
              </a:ext>
            </a:extLst>
          </p:cNvPr>
          <p:cNvSpPr>
            <a:spLocks noGrp="1"/>
          </p:cNvSpPr>
          <p:nvPr>
            <p:ph type="title"/>
          </p:nvPr>
        </p:nvSpPr>
        <p:spPr/>
        <p:txBody>
          <a:bodyPr/>
          <a:lstStyle/>
          <a:p>
            <a:r>
              <a:rPr lang="nl-NL" dirty="0"/>
              <a:t>Remmen stellen bij trommelremmen</a:t>
            </a:r>
          </a:p>
        </p:txBody>
      </p:sp>
      <p:sp>
        <p:nvSpPr>
          <p:cNvPr id="3" name="Tijdelijke aanduiding voor inhoud 2">
            <a:extLst>
              <a:ext uri="{FF2B5EF4-FFF2-40B4-BE49-F238E27FC236}">
                <a16:creationId xmlns:a16="http://schemas.microsoft.com/office/drawing/2014/main" id="{52D28057-659C-4787-86F5-50925E3003CE}"/>
              </a:ext>
            </a:extLst>
          </p:cNvPr>
          <p:cNvSpPr>
            <a:spLocks noGrp="1"/>
          </p:cNvSpPr>
          <p:nvPr>
            <p:ph idx="1"/>
          </p:nvPr>
        </p:nvSpPr>
        <p:spPr/>
        <p:txBody>
          <a:bodyPr/>
          <a:lstStyle/>
          <a:p>
            <a:endParaRPr lang="nl-NL"/>
          </a:p>
        </p:txBody>
      </p:sp>
      <p:pic>
        <p:nvPicPr>
          <p:cNvPr id="1026" name="Picture 2" descr="Trommelrem - Wikipedia">
            <a:extLst>
              <a:ext uri="{FF2B5EF4-FFF2-40B4-BE49-F238E27FC236}">
                <a16:creationId xmlns:a16="http://schemas.microsoft.com/office/drawing/2014/main" id="{419DF7DA-38C0-4D57-ADB4-616EC3467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348880"/>
            <a:ext cx="4321348" cy="286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656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br>
              <a:rPr lang="nl-NL" dirty="0"/>
            </a:br>
            <a:r>
              <a:rPr lang="nl-NL" dirty="0"/>
              <a:t>werking van een schijfrem</a:t>
            </a:r>
          </a:p>
        </p:txBody>
      </p:sp>
      <p:pic>
        <p:nvPicPr>
          <p:cNvPr id="3074" name="Picture 2" descr="Pedaalkracht &amp; remkracht">
            <a:extLst>
              <a:ext uri="{FF2B5EF4-FFF2-40B4-BE49-F238E27FC236}">
                <a16:creationId xmlns:a16="http://schemas.microsoft.com/office/drawing/2014/main" id="{D9BC8EB1-4650-483A-81A1-C5C8A50D5FB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11770" y="1052513"/>
            <a:ext cx="3929985" cy="3455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720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  de remklauw</a:t>
            </a:r>
          </a:p>
        </p:txBody>
      </p:sp>
      <p:pic>
        <p:nvPicPr>
          <p:cNvPr id="7170" name="Picture 2" descr="Remschijven">
            <a:extLst>
              <a:ext uri="{FF2B5EF4-FFF2-40B4-BE49-F238E27FC236}">
                <a16:creationId xmlns:a16="http://schemas.microsoft.com/office/drawing/2014/main" id="{07DCCC85-0BDF-49A5-ACA3-C329951215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6175" y="1318419"/>
            <a:ext cx="5905500"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240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endParaRPr lang="nl-NL" dirty="0"/>
          </a:p>
        </p:txBody>
      </p:sp>
      <p:pic>
        <p:nvPicPr>
          <p:cNvPr id="7" name="Tijdelijke aanduiding voor inhoud 6">
            <a:extLst>
              <a:ext uri="{FF2B5EF4-FFF2-40B4-BE49-F238E27FC236}">
                <a16:creationId xmlns:a16="http://schemas.microsoft.com/office/drawing/2014/main" id="{CE63BE83-2590-4054-A71F-E8D223C2904B}"/>
              </a:ext>
            </a:extLst>
          </p:cNvPr>
          <p:cNvPicPr>
            <a:picLocks noGrp="1" noChangeAspect="1"/>
          </p:cNvPicPr>
          <p:nvPr>
            <p:ph idx="1"/>
          </p:nvPr>
        </p:nvPicPr>
        <p:blipFill>
          <a:blip r:embed="rId2"/>
          <a:stretch>
            <a:fillRect/>
          </a:stretch>
        </p:blipFill>
        <p:spPr>
          <a:xfrm>
            <a:off x="2349500" y="1918494"/>
            <a:ext cx="6038850" cy="3486150"/>
          </a:xfrm>
        </p:spPr>
      </p:pic>
    </p:spTree>
    <p:extLst>
      <p:ext uri="{BB962C8B-B14F-4D97-AF65-F5344CB8AC3E}">
        <p14:creationId xmlns:p14="http://schemas.microsoft.com/office/powerpoint/2010/main" val="3483634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trommelrem </a:t>
            </a:r>
            <a:r>
              <a:rPr lang="nl-NL" dirty="0" err="1"/>
              <a:t>luchtbediend</a:t>
            </a:r>
            <a:r>
              <a:rPr lang="nl-NL" dirty="0"/>
              <a:t> aanhanger</a:t>
            </a:r>
          </a:p>
        </p:txBody>
      </p:sp>
      <p:pic>
        <p:nvPicPr>
          <p:cNvPr id="4098" name="Picture 2" descr="Remsysteem">
            <a:extLst>
              <a:ext uri="{FF2B5EF4-FFF2-40B4-BE49-F238E27FC236}">
                <a16:creationId xmlns:a16="http://schemas.microsoft.com/office/drawing/2014/main" id="{3AA07D10-4FEB-4D00-85FA-EC173145D67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02000" y="1632744"/>
            <a:ext cx="413385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271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endParaRPr lang="nl-NL" dirty="0"/>
          </a:p>
        </p:txBody>
      </p:sp>
      <p:pic>
        <p:nvPicPr>
          <p:cNvPr id="5122" name="Picture 2" descr="Remsysteem">
            <a:extLst>
              <a:ext uri="{FF2B5EF4-FFF2-40B4-BE49-F238E27FC236}">
                <a16:creationId xmlns:a16="http://schemas.microsoft.com/office/drawing/2014/main" id="{9E038D8C-F924-4CD1-8313-A2F2D4B09A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1877025"/>
            <a:ext cx="5962029" cy="2806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544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Aanhangwagen remmen</a:t>
            </a:r>
          </a:p>
        </p:txBody>
      </p:sp>
      <p:sp>
        <p:nvSpPr>
          <p:cNvPr id="3" name="Tijdelijke aanduiding voor inhoud 2"/>
          <p:cNvSpPr>
            <a:spLocks noGrp="1"/>
          </p:cNvSpPr>
          <p:nvPr>
            <p:ph idx="1"/>
          </p:nvPr>
        </p:nvSpPr>
        <p:spPr/>
        <p:txBody>
          <a:bodyPr>
            <a:normAutofit/>
          </a:bodyPr>
          <a:lstStyle/>
          <a:p>
            <a:pPr marL="0" indent="0">
              <a:buNone/>
            </a:pPr>
            <a:r>
              <a:rPr lang="nl-NL" dirty="0">
                <a:hlinkClick r:id="rId2"/>
              </a:rPr>
              <a:t>https://www.land-bouwverkeer.nl/remweg/</a:t>
            </a:r>
            <a:endParaRPr lang="nl-NL" dirty="0"/>
          </a:p>
        </p:txBody>
      </p:sp>
    </p:spTree>
    <p:extLst>
      <p:ext uri="{BB962C8B-B14F-4D97-AF65-F5344CB8AC3E}">
        <p14:creationId xmlns:p14="http://schemas.microsoft.com/office/powerpoint/2010/main" val="1518013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r>
              <a:rPr lang="nl-NL" dirty="0"/>
              <a:t>welke trekker welke remmen</a:t>
            </a:r>
          </a:p>
        </p:txBody>
      </p:sp>
      <p:sp>
        <p:nvSpPr>
          <p:cNvPr id="3" name="Tijdelijke aanduiding voor inhoud 2"/>
          <p:cNvSpPr>
            <a:spLocks noGrp="1"/>
          </p:cNvSpPr>
          <p:nvPr>
            <p:ph idx="1"/>
          </p:nvPr>
        </p:nvSpPr>
        <p:spPr/>
        <p:txBody>
          <a:bodyPr/>
          <a:lstStyle/>
          <a:p>
            <a:pPr marL="0" indent="0">
              <a:buNone/>
            </a:pPr>
            <a:r>
              <a:rPr lang="nl-NL" dirty="0"/>
              <a:t>2 WD hoofdzakelijk alleen remmen op de achteras</a:t>
            </a:r>
          </a:p>
          <a:p>
            <a:pPr marL="0" indent="0">
              <a:buNone/>
            </a:pPr>
            <a:endParaRPr lang="nl-NL" dirty="0"/>
          </a:p>
          <a:p>
            <a:pPr marL="0" indent="0">
              <a:buNone/>
            </a:pPr>
            <a:r>
              <a:rPr lang="nl-NL" dirty="0"/>
              <a:t>4WD</a:t>
            </a:r>
          </a:p>
          <a:p>
            <a:r>
              <a:rPr lang="nl-NL" dirty="0"/>
              <a:t>Afzonderlijke remmen bij elk wiel</a:t>
            </a:r>
          </a:p>
          <a:p>
            <a:r>
              <a:rPr lang="nl-NL" dirty="0"/>
              <a:t>Schijfrem op aandrijfas naar vooras</a:t>
            </a:r>
          </a:p>
          <a:p>
            <a:r>
              <a:rPr lang="nl-NL" dirty="0"/>
              <a:t>Bij remmen inschakelen van 4WD waardoor de voorwielen </a:t>
            </a:r>
            <a:r>
              <a:rPr lang="nl-NL" dirty="0" err="1"/>
              <a:t>meeremmen</a:t>
            </a:r>
            <a:endParaRPr lang="nl-NL" dirty="0"/>
          </a:p>
        </p:txBody>
      </p:sp>
    </p:spTree>
    <p:extLst>
      <p:ext uri="{BB962C8B-B14F-4D97-AF65-F5344CB8AC3E}">
        <p14:creationId xmlns:p14="http://schemas.microsoft.com/office/powerpoint/2010/main" val="2560160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F1BC1B-24C4-498F-800E-71C5D2B92EEE}"/>
              </a:ext>
            </a:extLst>
          </p:cNvPr>
          <p:cNvSpPr>
            <a:spLocks noGrp="1"/>
          </p:cNvSpPr>
          <p:nvPr>
            <p:ph type="title"/>
          </p:nvPr>
        </p:nvSpPr>
        <p:spPr/>
        <p:txBody>
          <a:bodyPr/>
          <a:lstStyle/>
          <a:p>
            <a:endParaRPr lang="nl-NL"/>
          </a:p>
        </p:txBody>
      </p:sp>
      <p:pic>
        <p:nvPicPr>
          <p:cNvPr id="3074" name="Picture 2" descr="Remschijven vervangen - wanneer? - Autoprofi Hoogeveen">
            <a:extLst>
              <a:ext uri="{FF2B5EF4-FFF2-40B4-BE49-F238E27FC236}">
                <a16:creationId xmlns:a16="http://schemas.microsoft.com/office/drawing/2014/main" id="{D79B0EC7-3575-4F34-B139-1F8BAF8C4D5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050" y="2073136"/>
            <a:ext cx="6635750" cy="3176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363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8283C-BAAD-4EC4-96DB-48C6A2F7ECE5}"/>
              </a:ext>
            </a:extLst>
          </p:cNvPr>
          <p:cNvSpPr>
            <a:spLocks noGrp="1"/>
          </p:cNvSpPr>
          <p:nvPr>
            <p:ph type="title"/>
          </p:nvPr>
        </p:nvSpPr>
        <p:spPr/>
        <p:txBody>
          <a:bodyPr/>
          <a:lstStyle/>
          <a:p>
            <a:pPr algn="ctr"/>
            <a:r>
              <a:rPr lang="nl-NL" dirty="0"/>
              <a:t>Remsysteem van een auto</a:t>
            </a:r>
          </a:p>
        </p:txBody>
      </p:sp>
      <p:pic>
        <p:nvPicPr>
          <p:cNvPr id="2050" name="Picture 2" descr="Technische website NSU motor - Hans Homburg - Remsysteem NSU TT">
            <a:extLst>
              <a:ext uri="{FF2B5EF4-FFF2-40B4-BE49-F238E27FC236}">
                <a16:creationId xmlns:a16="http://schemas.microsoft.com/office/drawing/2014/main" id="{3C3DF7D5-3D44-4AA2-AF56-C77ABCECC11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2451" y="1196975"/>
            <a:ext cx="4472947" cy="492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185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2 soorten remmen</a:t>
            </a:r>
          </a:p>
        </p:txBody>
      </p:sp>
      <p:sp>
        <p:nvSpPr>
          <p:cNvPr id="3" name="Tijdelijke aanduiding voor inhoud 2"/>
          <p:cNvSpPr>
            <a:spLocks noGrp="1"/>
          </p:cNvSpPr>
          <p:nvPr>
            <p:ph idx="1"/>
          </p:nvPr>
        </p:nvSpPr>
        <p:spPr/>
        <p:txBody>
          <a:bodyPr/>
          <a:lstStyle/>
          <a:p>
            <a:pPr marL="0" indent="0">
              <a:buNone/>
            </a:pPr>
            <a:endParaRPr lang="nl-NL" dirty="0"/>
          </a:p>
          <a:p>
            <a:r>
              <a:rPr lang="nl-NL" dirty="0"/>
              <a:t>Trommelremmen</a:t>
            </a:r>
          </a:p>
          <a:p>
            <a:endParaRPr lang="nl-NL" dirty="0"/>
          </a:p>
          <a:p>
            <a:r>
              <a:rPr lang="nl-NL"/>
              <a:t>schijfremmen</a:t>
            </a:r>
            <a:endParaRPr lang="nl-NL" dirty="0"/>
          </a:p>
        </p:txBody>
      </p:sp>
    </p:spTree>
    <p:extLst>
      <p:ext uri="{BB962C8B-B14F-4D97-AF65-F5344CB8AC3E}">
        <p14:creationId xmlns:p14="http://schemas.microsoft.com/office/powerpoint/2010/main" val="2331212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39A575-E8F0-47B2-A8D7-F8AD4CD34A75}"/>
              </a:ext>
            </a:extLst>
          </p:cNvPr>
          <p:cNvSpPr>
            <a:spLocks noGrp="1"/>
          </p:cNvSpPr>
          <p:nvPr>
            <p:ph type="title"/>
          </p:nvPr>
        </p:nvSpPr>
        <p:spPr/>
        <p:txBody>
          <a:bodyPr/>
          <a:lstStyle/>
          <a:p>
            <a:r>
              <a:rPr lang="nl-NL" dirty="0"/>
              <a:t> verschillende soorten bediening</a:t>
            </a:r>
          </a:p>
        </p:txBody>
      </p:sp>
      <p:sp>
        <p:nvSpPr>
          <p:cNvPr id="3" name="Tijdelijke aanduiding voor inhoud 2">
            <a:extLst>
              <a:ext uri="{FF2B5EF4-FFF2-40B4-BE49-F238E27FC236}">
                <a16:creationId xmlns:a16="http://schemas.microsoft.com/office/drawing/2014/main" id="{31D0AD03-B326-4CD5-A2C5-F4B4AE30AAE4}"/>
              </a:ext>
            </a:extLst>
          </p:cNvPr>
          <p:cNvSpPr>
            <a:spLocks noGrp="1"/>
          </p:cNvSpPr>
          <p:nvPr>
            <p:ph idx="1"/>
          </p:nvPr>
        </p:nvSpPr>
        <p:spPr/>
        <p:txBody>
          <a:bodyPr/>
          <a:lstStyle/>
          <a:p>
            <a:r>
              <a:rPr lang="nl-NL" dirty="0"/>
              <a:t>Mechanisch</a:t>
            </a:r>
          </a:p>
          <a:p>
            <a:endParaRPr lang="nl-NL" dirty="0"/>
          </a:p>
          <a:p>
            <a:r>
              <a:rPr lang="nl-NL" dirty="0"/>
              <a:t>Hydraulisch</a:t>
            </a:r>
          </a:p>
          <a:p>
            <a:endParaRPr lang="nl-NL" dirty="0"/>
          </a:p>
          <a:p>
            <a:r>
              <a:rPr lang="nl-NL" dirty="0"/>
              <a:t>luchtdruk</a:t>
            </a:r>
          </a:p>
        </p:txBody>
      </p:sp>
    </p:spTree>
    <p:extLst>
      <p:ext uri="{BB962C8B-B14F-4D97-AF65-F5344CB8AC3E}">
        <p14:creationId xmlns:p14="http://schemas.microsoft.com/office/powerpoint/2010/main" val="4153021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782018-F861-4FAF-B19C-242F9C6AC6D4}"/>
              </a:ext>
            </a:extLst>
          </p:cNvPr>
          <p:cNvSpPr>
            <a:spLocks noGrp="1"/>
          </p:cNvSpPr>
          <p:nvPr>
            <p:ph type="title"/>
          </p:nvPr>
        </p:nvSpPr>
        <p:spPr/>
        <p:txBody>
          <a:bodyPr/>
          <a:lstStyle/>
          <a:p>
            <a:pPr algn="ctr"/>
            <a:r>
              <a:rPr lang="nl-NL" dirty="0"/>
              <a:t> Mechanisch</a:t>
            </a:r>
          </a:p>
        </p:txBody>
      </p:sp>
      <p:sp>
        <p:nvSpPr>
          <p:cNvPr id="3" name="Tijdelijke aanduiding voor inhoud 2">
            <a:extLst>
              <a:ext uri="{FF2B5EF4-FFF2-40B4-BE49-F238E27FC236}">
                <a16:creationId xmlns:a16="http://schemas.microsoft.com/office/drawing/2014/main" id="{AA2DBD23-C366-416F-8AD1-1B2CA5185E77}"/>
              </a:ext>
            </a:extLst>
          </p:cNvPr>
          <p:cNvSpPr>
            <a:spLocks noGrp="1"/>
          </p:cNvSpPr>
          <p:nvPr>
            <p:ph idx="1"/>
          </p:nvPr>
        </p:nvSpPr>
        <p:spPr/>
        <p:txBody>
          <a:bodyPr/>
          <a:lstStyle/>
          <a:p>
            <a:r>
              <a:rPr lang="nl-NL" dirty="0"/>
              <a:t>Vooral op oudere machines</a:t>
            </a:r>
          </a:p>
          <a:p>
            <a:endParaRPr lang="nl-NL" dirty="0"/>
          </a:p>
          <a:p>
            <a:r>
              <a:rPr lang="nl-NL" dirty="0"/>
              <a:t>Geen aanhangwagen remmen ( of oploopremmen )</a:t>
            </a:r>
          </a:p>
          <a:p>
            <a:endParaRPr lang="nl-NL" dirty="0"/>
          </a:p>
          <a:p>
            <a:r>
              <a:rPr lang="nl-NL" dirty="0"/>
              <a:t>Scheeftrekken bij gekoppelde remmen</a:t>
            </a:r>
          </a:p>
        </p:txBody>
      </p:sp>
    </p:spTree>
    <p:extLst>
      <p:ext uri="{BB962C8B-B14F-4D97-AF65-F5344CB8AC3E}">
        <p14:creationId xmlns:p14="http://schemas.microsoft.com/office/powerpoint/2010/main" val="3153982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0400B6-CB7E-492E-8D08-830DEDCD268F}"/>
              </a:ext>
            </a:extLst>
          </p:cNvPr>
          <p:cNvSpPr>
            <a:spLocks noGrp="1"/>
          </p:cNvSpPr>
          <p:nvPr>
            <p:ph type="title"/>
          </p:nvPr>
        </p:nvSpPr>
        <p:spPr/>
        <p:txBody>
          <a:bodyPr/>
          <a:lstStyle/>
          <a:p>
            <a:pPr algn="ctr"/>
            <a:r>
              <a:rPr lang="nl-NL" dirty="0"/>
              <a:t> Hydraulisch</a:t>
            </a:r>
          </a:p>
        </p:txBody>
      </p:sp>
      <p:sp>
        <p:nvSpPr>
          <p:cNvPr id="3" name="Tijdelijke aanduiding voor inhoud 2">
            <a:extLst>
              <a:ext uri="{FF2B5EF4-FFF2-40B4-BE49-F238E27FC236}">
                <a16:creationId xmlns:a16="http://schemas.microsoft.com/office/drawing/2014/main" id="{6B9C9FD3-81BD-4FA6-92BF-5CB1BF921114}"/>
              </a:ext>
            </a:extLst>
          </p:cNvPr>
          <p:cNvSpPr>
            <a:spLocks noGrp="1"/>
          </p:cNvSpPr>
          <p:nvPr>
            <p:ph idx="1"/>
          </p:nvPr>
        </p:nvSpPr>
        <p:spPr/>
        <p:txBody>
          <a:bodyPr/>
          <a:lstStyle/>
          <a:p>
            <a:r>
              <a:rPr lang="nl-NL" dirty="0"/>
              <a:t>Toegepast op moderne trekkers</a:t>
            </a:r>
          </a:p>
          <a:p>
            <a:endParaRPr lang="nl-NL" dirty="0"/>
          </a:p>
          <a:p>
            <a:r>
              <a:rPr lang="nl-NL" dirty="0"/>
              <a:t>Via rem druk aansturing van aanhangwagen remventiel</a:t>
            </a:r>
          </a:p>
          <a:p>
            <a:pPr marL="0" indent="0">
              <a:buNone/>
            </a:pPr>
            <a:r>
              <a:rPr lang="nl-NL" dirty="0"/>
              <a:t>    ( hydraulisch of luchtdruk )</a:t>
            </a:r>
          </a:p>
          <a:p>
            <a:pPr marL="0" indent="0">
              <a:buNone/>
            </a:pPr>
            <a:endParaRPr lang="nl-NL" dirty="0"/>
          </a:p>
          <a:p>
            <a:r>
              <a:rPr lang="nl-NL" dirty="0"/>
              <a:t>Compacte bouw</a:t>
            </a:r>
          </a:p>
        </p:txBody>
      </p:sp>
    </p:spTree>
    <p:extLst>
      <p:ext uri="{BB962C8B-B14F-4D97-AF65-F5344CB8AC3E}">
        <p14:creationId xmlns:p14="http://schemas.microsoft.com/office/powerpoint/2010/main" val="1775013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88C25A-C29C-4877-9A89-1B4928E48C4B}"/>
              </a:ext>
            </a:extLst>
          </p:cNvPr>
          <p:cNvSpPr>
            <a:spLocks noGrp="1"/>
          </p:cNvSpPr>
          <p:nvPr>
            <p:ph type="title"/>
          </p:nvPr>
        </p:nvSpPr>
        <p:spPr/>
        <p:txBody>
          <a:bodyPr/>
          <a:lstStyle/>
          <a:p>
            <a:pPr algn="ctr"/>
            <a:r>
              <a:rPr lang="nl-NL" dirty="0"/>
              <a:t>luchtremmen</a:t>
            </a:r>
          </a:p>
        </p:txBody>
      </p:sp>
      <p:sp>
        <p:nvSpPr>
          <p:cNvPr id="3" name="Tijdelijke aanduiding voor inhoud 2">
            <a:extLst>
              <a:ext uri="{FF2B5EF4-FFF2-40B4-BE49-F238E27FC236}">
                <a16:creationId xmlns:a16="http://schemas.microsoft.com/office/drawing/2014/main" id="{CE93B8A8-6FD2-442E-B500-8F61FD6B050A}"/>
              </a:ext>
            </a:extLst>
          </p:cNvPr>
          <p:cNvSpPr>
            <a:spLocks noGrp="1"/>
          </p:cNvSpPr>
          <p:nvPr>
            <p:ph idx="1"/>
          </p:nvPr>
        </p:nvSpPr>
        <p:spPr/>
        <p:txBody>
          <a:bodyPr/>
          <a:lstStyle/>
          <a:p>
            <a:endParaRPr lang="nl-NL" dirty="0"/>
          </a:p>
          <a:p>
            <a:r>
              <a:rPr lang="nl-NL" dirty="0"/>
              <a:t>Vraagt veel ruimte</a:t>
            </a:r>
          </a:p>
          <a:p>
            <a:endParaRPr lang="nl-NL" dirty="0"/>
          </a:p>
          <a:p>
            <a:r>
              <a:rPr lang="nl-NL" dirty="0"/>
              <a:t>Geen onafhankelijke bediening</a:t>
            </a:r>
          </a:p>
          <a:p>
            <a:endParaRPr lang="nl-NL" dirty="0"/>
          </a:p>
          <a:p>
            <a:r>
              <a:rPr lang="nl-NL" dirty="0"/>
              <a:t>Niet/weinig toegepast op tractoren</a:t>
            </a:r>
          </a:p>
        </p:txBody>
      </p:sp>
    </p:spTree>
    <p:extLst>
      <p:ext uri="{BB962C8B-B14F-4D97-AF65-F5344CB8AC3E}">
        <p14:creationId xmlns:p14="http://schemas.microsoft.com/office/powerpoint/2010/main" val="3704252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Hoofdremcilinder bij hydraulisch</a:t>
            </a:r>
          </a:p>
        </p:txBody>
      </p:sp>
      <p:pic>
        <p:nvPicPr>
          <p:cNvPr id="2050" name="Picture 2" descr="Werking hoofdremcilinder Traction Avant">
            <a:extLst>
              <a:ext uri="{FF2B5EF4-FFF2-40B4-BE49-F238E27FC236}">
                <a16:creationId xmlns:a16="http://schemas.microsoft.com/office/drawing/2014/main" id="{CB52BF07-40F2-447A-B93E-E3811E8B32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30525" y="2128044"/>
            <a:ext cx="4876800"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945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 Wielremcilinder trommelrem</a:t>
            </a:r>
          </a:p>
        </p:txBody>
      </p:sp>
      <p:pic>
        <p:nvPicPr>
          <p:cNvPr id="4" name="Tijdelijke aanduiding voor inhoud 3">
            <a:extLst>
              <a:ext uri="{FF2B5EF4-FFF2-40B4-BE49-F238E27FC236}">
                <a16:creationId xmlns:a16="http://schemas.microsoft.com/office/drawing/2014/main" id="{EB555043-3046-4AB5-8B66-1457199635AE}"/>
              </a:ext>
            </a:extLst>
          </p:cNvPr>
          <p:cNvPicPr>
            <a:picLocks noGrp="1" noChangeAspect="1"/>
          </p:cNvPicPr>
          <p:nvPr>
            <p:ph idx="1"/>
          </p:nvPr>
        </p:nvPicPr>
        <p:blipFill>
          <a:blip r:embed="rId2"/>
          <a:stretch>
            <a:fillRect/>
          </a:stretch>
        </p:blipFill>
        <p:spPr>
          <a:xfrm>
            <a:off x="1980741" y="1484784"/>
            <a:ext cx="2952750" cy="2657475"/>
          </a:xfrm>
        </p:spPr>
      </p:pic>
      <p:pic>
        <p:nvPicPr>
          <p:cNvPr id="7" name="Afbeelding 6">
            <a:extLst>
              <a:ext uri="{FF2B5EF4-FFF2-40B4-BE49-F238E27FC236}">
                <a16:creationId xmlns:a16="http://schemas.microsoft.com/office/drawing/2014/main" id="{4E03503C-DB3E-44D2-A90A-7B33621159E7}"/>
              </a:ext>
            </a:extLst>
          </p:cNvPr>
          <p:cNvPicPr>
            <a:picLocks noChangeAspect="1"/>
          </p:cNvPicPr>
          <p:nvPr/>
        </p:nvPicPr>
        <p:blipFill>
          <a:blip r:embed="rId3"/>
          <a:stretch>
            <a:fillRect/>
          </a:stretch>
        </p:blipFill>
        <p:spPr>
          <a:xfrm>
            <a:off x="5148064" y="1628800"/>
            <a:ext cx="3314700" cy="2247900"/>
          </a:xfrm>
          <a:prstGeom prst="rect">
            <a:avLst/>
          </a:prstGeom>
        </p:spPr>
      </p:pic>
      <p:pic>
        <p:nvPicPr>
          <p:cNvPr id="9" name="Afbeelding 8">
            <a:extLst>
              <a:ext uri="{FF2B5EF4-FFF2-40B4-BE49-F238E27FC236}">
                <a16:creationId xmlns:a16="http://schemas.microsoft.com/office/drawing/2014/main" id="{DF5486A2-15C1-46DD-85D7-E297D035014E}"/>
              </a:ext>
            </a:extLst>
          </p:cNvPr>
          <p:cNvPicPr>
            <a:picLocks noChangeAspect="1"/>
          </p:cNvPicPr>
          <p:nvPr/>
        </p:nvPicPr>
        <p:blipFill>
          <a:blip r:embed="rId4"/>
          <a:stretch>
            <a:fillRect/>
          </a:stretch>
        </p:blipFill>
        <p:spPr>
          <a:xfrm>
            <a:off x="3473624" y="4407105"/>
            <a:ext cx="2754560" cy="2446107"/>
          </a:xfrm>
          <a:prstGeom prst="rect">
            <a:avLst/>
          </a:prstGeom>
        </p:spPr>
      </p:pic>
    </p:spTree>
    <p:extLst>
      <p:ext uri="{BB962C8B-B14F-4D97-AF65-F5344CB8AC3E}">
        <p14:creationId xmlns:p14="http://schemas.microsoft.com/office/powerpoint/2010/main" val="3333977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Trommelremmen in een achteras</a:t>
            </a:r>
          </a:p>
        </p:txBody>
      </p:sp>
      <p:pic>
        <p:nvPicPr>
          <p:cNvPr id="6146" name="Picture 2" descr="Restauratie Project - Smeets Service">
            <a:extLst>
              <a:ext uri="{FF2B5EF4-FFF2-40B4-BE49-F238E27FC236}">
                <a16:creationId xmlns:a16="http://schemas.microsoft.com/office/drawing/2014/main" id="{E1A3B59E-F684-4DC1-8D11-A63E984B616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4582" y="1739746"/>
            <a:ext cx="5554835" cy="416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48741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2704</TotalTime>
  <Words>376</Words>
  <Application>Microsoft Office PowerPoint</Application>
  <PresentationFormat>Diavoorstelling (4:3)</PresentationFormat>
  <Paragraphs>64</Paragraphs>
  <Slides>19</Slides>
  <Notes>2</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19</vt:i4>
      </vt:variant>
    </vt:vector>
  </HeadingPairs>
  <TitlesOfParts>
    <vt:vector size="22" baseType="lpstr">
      <vt:lpstr>Arial</vt:lpstr>
      <vt:lpstr>Calibri</vt:lpstr>
      <vt:lpstr>Kantoorthema</vt:lpstr>
      <vt:lpstr>Remmen in landbouw</vt:lpstr>
      <vt:lpstr> 2 soorten remmen</vt:lpstr>
      <vt:lpstr> verschillende soorten bediening</vt:lpstr>
      <vt:lpstr> Mechanisch</vt:lpstr>
      <vt:lpstr> Hydraulisch</vt:lpstr>
      <vt:lpstr>luchtremmen</vt:lpstr>
      <vt:lpstr>Hoofdremcilinder bij hydraulisch</vt:lpstr>
      <vt:lpstr> Wielremcilinder trommelrem</vt:lpstr>
      <vt:lpstr>Trommelremmen in een achteras</vt:lpstr>
      <vt:lpstr>Remmen stellen bij trommelremmen</vt:lpstr>
      <vt:lpstr> werking van een schijfrem</vt:lpstr>
      <vt:lpstr>  de remklauw</vt:lpstr>
      <vt:lpstr>PowerPoint-presentatie</vt:lpstr>
      <vt:lpstr> trommelrem luchtbediend aanhanger</vt:lpstr>
      <vt:lpstr> </vt:lpstr>
      <vt:lpstr>Aanhangwagen remmen</vt:lpstr>
      <vt:lpstr> welke trekker welke remmen</vt:lpstr>
      <vt:lpstr>PowerPoint-presentatie</vt:lpstr>
      <vt:lpstr>Remsysteem van een auto</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Miriam Oostdijk</dc:creator>
  <cp:lastModifiedBy>Piet de Beijer</cp:lastModifiedBy>
  <cp:revision>159</cp:revision>
  <cp:lastPrinted>2015-09-16T11:22:19Z</cp:lastPrinted>
  <dcterms:created xsi:type="dcterms:W3CDTF">2013-11-15T15:05:42Z</dcterms:created>
  <dcterms:modified xsi:type="dcterms:W3CDTF">2021-03-11T19:12:38Z</dcterms:modified>
</cp:coreProperties>
</file>